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0275213" cy="42811700"/>
  <p:notesSz cx="6797675" cy="9928225"/>
  <p:defaultTextStyle>
    <a:defPPr>
      <a:defRPr lang="de-DE"/>
    </a:defPPr>
    <a:lvl1pPr marL="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0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029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043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057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071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086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610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41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25" userDrawn="1">
          <p15:clr>
            <a:srgbClr val="A4A3A4"/>
          </p15:clr>
        </p15:guide>
        <p15:guide id="2" pos="5907" userDrawn="1">
          <p15:clr>
            <a:srgbClr val="A4A3A4"/>
          </p15:clr>
        </p15:guide>
        <p15:guide id="3" pos="328" userDrawn="1">
          <p15:clr>
            <a:srgbClr val="A4A3A4"/>
          </p15:clr>
        </p15:guide>
        <p15:guide id="4" pos="18743" userDrawn="1">
          <p15:clr>
            <a:srgbClr val="A4A3A4"/>
          </p15:clr>
        </p15:guide>
        <p15:guide id="5" pos="15319" userDrawn="1">
          <p15:clr>
            <a:srgbClr val="A4A3A4"/>
          </p15:clr>
        </p15:guide>
        <p15:guide id="6" orient="horz" pos="7565" userDrawn="1">
          <p15:clr>
            <a:srgbClr val="A4A3A4"/>
          </p15:clr>
        </p15:guide>
        <p15:guide id="7" orient="horz" pos="8132" userDrawn="1">
          <p15:clr>
            <a:srgbClr val="A4A3A4"/>
          </p15:clr>
        </p15:guide>
        <p15:guide id="8" pos="11486" userDrawn="1">
          <p15:clr>
            <a:srgbClr val="A4A3A4"/>
          </p15:clr>
        </p15:guide>
        <p15:guide id="9" pos="11849" userDrawn="1">
          <p15:clr>
            <a:srgbClr val="A4A3A4"/>
          </p15:clr>
        </p15:guide>
        <p15:guide id="10" orient="horz" pos="262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D5C"/>
    <a:srgbClr val="CAA371"/>
    <a:srgbClr val="A5CED8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3" d="100"/>
          <a:sy n="33" d="100"/>
        </p:scale>
        <p:origin x="1638" y="-4050"/>
      </p:cViewPr>
      <p:guideLst>
        <p:guide orient="horz" pos="11125"/>
        <p:guide pos="5907"/>
        <p:guide pos="328"/>
        <p:guide pos="18743"/>
        <p:guide pos="15319"/>
        <p:guide orient="horz" pos="7565"/>
        <p:guide orient="horz" pos="8132"/>
        <p:guide pos="11486"/>
        <p:guide pos="11849"/>
        <p:guide orient="horz" pos="26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25" cy="497625"/>
          </a:xfrm>
          <a:prstGeom prst="rect">
            <a:avLst/>
          </a:prstGeom>
        </p:spPr>
        <p:txBody>
          <a:bodyPr vert="horz" lIns="21534" tIns="10767" rIns="21534" bIns="10767" rtlCol="0"/>
          <a:lstStyle>
            <a:lvl1pPr algn="l">
              <a:defRPr sz="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319" y="0"/>
            <a:ext cx="2945891" cy="497625"/>
          </a:xfrm>
          <a:prstGeom prst="rect">
            <a:avLst/>
          </a:prstGeom>
        </p:spPr>
        <p:txBody>
          <a:bodyPr vert="horz" lIns="21534" tIns="10767" rIns="21534" bIns="10767" rtlCol="0"/>
          <a:lstStyle>
            <a:lvl1pPr algn="r">
              <a:defRPr sz="300"/>
            </a:lvl1pPr>
          </a:lstStyle>
          <a:p>
            <a:fld id="{39E991A7-2039-46DD-811C-50E6474DC0D4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1534" tIns="10767" rIns="21534" bIns="1076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878" y="4777883"/>
            <a:ext cx="5437920" cy="3909314"/>
          </a:xfrm>
          <a:prstGeom prst="rect">
            <a:avLst/>
          </a:prstGeom>
        </p:spPr>
        <p:txBody>
          <a:bodyPr vert="horz" lIns="21534" tIns="10767" rIns="21534" bIns="10767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600"/>
            <a:ext cx="2945525" cy="497625"/>
          </a:xfrm>
          <a:prstGeom prst="rect">
            <a:avLst/>
          </a:prstGeom>
        </p:spPr>
        <p:txBody>
          <a:bodyPr vert="horz" lIns="21534" tIns="10767" rIns="21534" bIns="10767" rtlCol="0" anchor="b"/>
          <a:lstStyle>
            <a:lvl1pPr algn="l">
              <a:defRPr sz="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319" y="9430600"/>
            <a:ext cx="2945891" cy="497625"/>
          </a:xfrm>
          <a:prstGeom prst="rect">
            <a:avLst/>
          </a:prstGeom>
        </p:spPr>
        <p:txBody>
          <a:bodyPr vert="horz" lIns="21534" tIns="10767" rIns="21534" bIns="10767" rtlCol="0" anchor="b"/>
          <a:lstStyle>
            <a:lvl1pPr algn="r">
              <a:defRPr sz="300"/>
            </a:lvl1pPr>
          </a:lstStyle>
          <a:p>
            <a:fld id="{A9F9EDDC-BFDE-435D-941F-2B82908C7E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43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9EDDC-BFDE-435D-941F-2B82908C7EB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48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22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761" y="9989400"/>
            <a:ext cx="27247692" cy="28253742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44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676284" y="10702928"/>
            <a:ext cx="22548727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14333" y="10702928"/>
            <a:ext cx="67157361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96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2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534" y="27510487"/>
            <a:ext cx="25733931" cy="8502879"/>
          </a:xfrm>
          <a:prstGeom prst="rect">
            <a:avLst/>
          </a:prstGeom>
        </p:spPr>
        <p:txBody>
          <a:bodyPr lIns="91432" tIns="45716" rIns="91432" bIns="45716" anchor="t"/>
          <a:lstStyle>
            <a:lvl1pPr algn="l">
              <a:defRPr sz="183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534" y="18145429"/>
            <a:ext cx="25733931" cy="936505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01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0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264043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3520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44007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528086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61610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70411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75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14335" y="62364366"/>
            <a:ext cx="44850417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69339" y="62364366"/>
            <a:ext cx="44855671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28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2" y="9583086"/>
            <a:ext cx="13376809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762" y="13576859"/>
            <a:ext cx="13376809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79390" y="9583086"/>
            <a:ext cx="13382065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79390" y="13576859"/>
            <a:ext cx="13382065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266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59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4" y="1704542"/>
            <a:ext cx="9960334" cy="725420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6771" y="1704544"/>
            <a:ext cx="16924683" cy="36538600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4700"/>
            </a:lvl1pPr>
            <a:lvl2pPr>
              <a:defRPr sz="12700"/>
            </a:lvl2pPr>
            <a:lvl3pPr>
              <a:defRPr sz="111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3764" y="8958749"/>
            <a:ext cx="9960334" cy="2928439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61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4155" y="29968192"/>
            <a:ext cx="18165128" cy="353791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4155" y="3825306"/>
            <a:ext cx="18165128" cy="25687020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14700"/>
            </a:lvl1pPr>
            <a:lvl2pPr marL="2088014" indent="0">
              <a:buNone/>
              <a:defRPr sz="12700"/>
            </a:lvl2pPr>
            <a:lvl3pPr marL="4176029" indent="0">
              <a:buNone/>
              <a:defRPr sz="11100"/>
            </a:lvl3pPr>
            <a:lvl4pPr marL="6264043" indent="0">
              <a:buNone/>
              <a:defRPr sz="9100"/>
            </a:lvl4pPr>
            <a:lvl5pPr marL="8352057" indent="0">
              <a:buNone/>
              <a:defRPr sz="9100"/>
            </a:lvl5pPr>
            <a:lvl6pPr marL="10440071" indent="0">
              <a:buNone/>
              <a:defRPr sz="9100"/>
            </a:lvl6pPr>
            <a:lvl7pPr marL="12528086" indent="0">
              <a:buNone/>
              <a:defRPr sz="9100"/>
            </a:lvl7pPr>
            <a:lvl8pPr marL="14616100" indent="0">
              <a:buNone/>
              <a:defRPr sz="9100"/>
            </a:lvl8pPr>
            <a:lvl9pPr marL="16704114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155" y="33506107"/>
            <a:ext cx="18165128" cy="502442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01.04.2026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36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051999" y="1400400"/>
            <a:ext cx="16847999" cy="253353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1" y="5349600"/>
            <a:ext cx="21564001" cy="6386400"/>
          </a:xfrm>
          <a:prstGeom prst="rect">
            <a:avLst/>
          </a:prstGeom>
          <a:solidFill>
            <a:srgbClr val="002D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35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801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11" indent="-1566011" algn="l" defTabSz="2088014" rtl="0" eaLnBrk="1" latinLnBrk="0" hangingPunct="1">
        <a:spcBef>
          <a:spcPct val="20000"/>
        </a:spcBef>
        <a:buFont typeface="Arial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023" indent="-1305009" algn="l" defTabSz="2088014" rtl="0" eaLnBrk="1" latinLnBrk="0" hangingPunct="1">
        <a:spcBef>
          <a:spcPct val="20000"/>
        </a:spcBef>
        <a:buFont typeface="Arial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036" indent="-1044007" algn="l" defTabSz="2088014" rtl="0" eaLnBrk="1" latinLnBrk="0" hangingPunct="1">
        <a:spcBef>
          <a:spcPct val="20000"/>
        </a:spcBef>
        <a:buFont typeface="Arial"/>
        <a:buChar char="•"/>
        <a:defRPr sz="1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050" indent="-1044007" algn="l" defTabSz="208801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064" indent="-1044007" algn="l" defTabSz="208801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079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093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107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122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29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043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057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071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086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10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1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ti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jp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feld 81"/>
          <p:cNvSpPr txBox="1"/>
          <p:nvPr/>
        </p:nvSpPr>
        <p:spPr>
          <a:xfrm>
            <a:off x="15477960" y="12071897"/>
            <a:ext cx="14284165" cy="363175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</a:t>
            </a:r>
            <a:r>
              <a:rPr lang="de-DE" sz="3200" b="1" spc="6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spc="6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endParaRPr lang="de-DE" sz="3200" b="1" spc="6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46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 real-world longitudinal RA cohort (n=60) initiating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baricitinib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(n=29) or TNF inhibitors (n=31). Serum cytokines covering JAK-dependent and JAK-independent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signalling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were quantified by multiplex bead-based flow cytometry at baseline, week 4, and week 12. Additional analyses included patients with &gt;50 days of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JAKi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exposure. Limited response was defined as ΔDAS28 &lt;1.2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07038" y="6674030"/>
            <a:ext cx="20880331" cy="401647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10200"/>
              </a:lnSpc>
            </a:pPr>
            <a:r>
              <a:rPr lang="en-GB" b="1" dirty="0">
                <a:solidFill>
                  <a:schemeClr val="bg1"/>
                </a:solidFill>
              </a:rPr>
              <a:t>JAK-independent IL-18 escape during baricitinib therapy in rheumatoid arthritis (RA) </a:t>
            </a:r>
            <a:endParaRPr lang="de-DE" dirty="0">
              <a:solidFill>
                <a:schemeClr val="bg1"/>
              </a:solidFill>
            </a:endParaRPr>
          </a:p>
          <a:p>
            <a:pPr>
              <a:lnSpc>
                <a:spcPts val="10200"/>
              </a:lnSpc>
            </a:pPr>
            <a:endParaRPr lang="de-DE" sz="10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62879" y="12072882"/>
            <a:ext cx="14342334" cy="304185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  <a:p>
            <a:pPr algn="just">
              <a:lnSpc>
                <a:spcPts val="4600"/>
              </a:lnSpc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JAK1/2 inhibition primarily targets cytokine pathways that signal via JAK/STAT. 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4600"/>
              </a:lnSpc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investigated whether residual inflammation under baricitinib treatment could shift towards JAK-independent receptor signalling cytokines, indicating an escape axis in a subset of patients.</a:t>
            </a:r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1722371" y="5646766"/>
            <a:ext cx="8337351" cy="422166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de-DE" sz="2900" b="1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Katrin Vogel, Michelle Kraft,  Aditya Arra, Irina Han, </a:t>
            </a:r>
            <a:r>
              <a:rPr lang="de-DE" sz="2900" b="1" spc="-3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</a:t>
            </a:r>
            <a:r>
              <a:rPr lang="de-DE" sz="2900" b="1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Häupl, Eugen Feist and Monika C. Brunner-Weinzierl</a:t>
            </a:r>
          </a:p>
          <a:p>
            <a:pPr algn="just">
              <a:lnSpc>
                <a:spcPts val="4600"/>
              </a:lnSpc>
            </a:pPr>
            <a:endParaRPr lang="de-DE" sz="2900" spc="-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4600"/>
              </a:lnSpc>
            </a:pPr>
            <a:r>
              <a:rPr lang="de-DE" sz="2900" spc="-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de-DE" sz="2900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ts val="4600"/>
              </a:lnSpc>
            </a:pPr>
            <a:r>
              <a:rPr lang="de-DE" sz="2900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 Dr. M.C. Brunner-Weinzierl</a:t>
            </a:r>
          </a:p>
          <a:p>
            <a:pPr algn="just">
              <a:lnSpc>
                <a:spcPts val="4600"/>
              </a:lnSpc>
            </a:pPr>
            <a:r>
              <a:rPr lang="de-DE" sz="2900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monika.brunner-weinzierl@med.ovgu.de</a:t>
            </a:r>
          </a:p>
          <a:p>
            <a:pPr algn="just">
              <a:lnSpc>
                <a:spcPts val="4600"/>
              </a:lnSpc>
            </a:pPr>
            <a:r>
              <a:rPr lang="de-DE" sz="2900" spc="-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http://expae.med.ovgu.de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857" y="4018981"/>
            <a:ext cx="5701802" cy="117125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" t="20577" r="550" b="21689"/>
          <a:stretch/>
        </p:blipFill>
        <p:spPr>
          <a:xfrm>
            <a:off x="14224000" y="612844"/>
            <a:ext cx="3555999" cy="20530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955" y="3734994"/>
            <a:ext cx="6724157" cy="158674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1318" y="4047230"/>
            <a:ext cx="4000500" cy="1143000"/>
          </a:xfrm>
          <a:prstGeom prst="rect">
            <a:avLst/>
          </a:prstGeom>
        </p:spPr>
      </p:pic>
      <p:sp>
        <p:nvSpPr>
          <p:cNvPr id="39" name="Textfeld 38"/>
          <p:cNvSpPr txBox="1"/>
          <p:nvPr/>
        </p:nvSpPr>
        <p:spPr>
          <a:xfrm>
            <a:off x="581917" y="15575950"/>
            <a:ext cx="14263706" cy="68223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</a:pPr>
            <a:r>
              <a: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19516758" y="17502052"/>
            <a:ext cx="9666423" cy="11913906"/>
            <a:chOff x="-18780275" y="23933365"/>
            <a:chExt cx="7315576" cy="9061945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780275" y="23933365"/>
              <a:ext cx="7315576" cy="4807197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732275" y="28746942"/>
              <a:ext cx="7233022" cy="4248368"/>
            </a:xfrm>
            <a:prstGeom prst="rect">
              <a:avLst/>
            </a:prstGeom>
          </p:spPr>
        </p:pic>
      </p:grpSp>
      <p:sp>
        <p:nvSpPr>
          <p:cNvPr id="91" name="Textfeld 90"/>
          <p:cNvSpPr txBox="1"/>
          <p:nvPr/>
        </p:nvSpPr>
        <p:spPr>
          <a:xfrm>
            <a:off x="18837016" y="29542004"/>
            <a:ext cx="10925110" cy="127213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Fig. 2 </a:t>
            </a:r>
            <a:r>
              <a:rPr lang="en-US" sz="3200" dirty="0"/>
              <a:t>JAK-dependent cytokine pathways, including the IL12p40/IL-23 axis, declined under baricitinib.</a:t>
            </a:r>
            <a:endParaRPr lang="en-US" sz="2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feld 91"/>
          <p:cNvSpPr txBox="1"/>
          <p:nvPr/>
        </p:nvSpPr>
        <p:spPr>
          <a:xfrm>
            <a:off x="18818798" y="16617114"/>
            <a:ext cx="10961997" cy="6822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lang="de-DE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Baricitinib </a:t>
            </a:r>
            <a:r>
              <a:rPr lang="de-DE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suppresses</a:t>
            </a:r>
            <a:r>
              <a:rPr lang="de-DE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JAK-</a:t>
            </a:r>
            <a:r>
              <a:rPr lang="de-DE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r>
              <a:rPr lang="de-DE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de-DE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circuits</a:t>
            </a:r>
            <a:endParaRPr lang="de-DE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617954" y="12628538"/>
            <a:ext cx="14400000" cy="5865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/>
          <p:cNvSpPr/>
          <p:nvPr/>
        </p:nvSpPr>
        <p:spPr>
          <a:xfrm flipV="1">
            <a:off x="632732" y="16213285"/>
            <a:ext cx="29191968" cy="576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/>
          <p:cNvSpPr/>
          <p:nvPr/>
        </p:nvSpPr>
        <p:spPr>
          <a:xfrm>
            <a:off x="15525024" y="12623260"/>
            <a:ext cx="14220000" cy="576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/>
          <p:cNvSpPr txBox="1"/>
          <p:nvPr/>
        </p:nvSpPr>
        <p:spPr>
          <a:xfrm>
            <a:off x="570582" y="24193110"/>
            <a:ext cx="17640000" cy="6281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Baricitinib improves disease activity and reshapes ILC composition</a:t>
            </a:r>
            <a:endParaRPr lang="de-DE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14759795" y="25417390"/>
            <a:ext cx="3571379" cy="363175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2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3 </a:t>
            </a:r>
            <a:r>
              <a:rPr lang="en-US" sz="3200" dirty="0"/>
              <a:t>DAS28 improved under baricitinib and was accompanied by a shift in peripheral ILC composition.</a:t>
            </a:r>
            <a:endParaRPr lang="en-US" sz="2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ieren 13"/>
          <p:cNvGrpSpPr>
            <a:grpSpLocks noChangeAspect="1"/>
          </p:cNvGrpSpPr>
          <p:nvPr/>
        </p:nvGrpSpPr>
        <p:grpSpPr>
          <a:xfrm>
            <a:off x="771324" y="25359274"/>
            <a:ext cx="14074299" cy="6850671"/>
            <a:chOff x="506018" y="24487316"/>
            <a:chExt cx="14583133" cy="7402580"/>
          </a:xfrm>
        </p:grpSpPr>
        <p:pic>
          <p:nvPicPr>
            <p:cNvPr id="69" name="Grafik 6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125" y="28153763"/>
              <a:ext cx="3961182" cy="3736133"/>
            </a:xfrm>
            <a:prstGeom prst="rect">
              <a:avLst/>
            </a:prstGeom>
          </p:spPr>
        </p:pic>
        <p:grpSp>
          <p:nvGrpSpPr>
            <p:cNvPr id="80" name="Gruppieren 79"/>
            <p:cNvGrpSpPr/>
            <p:nvPr/>
          </p:nvGrpSpPr>
          <p:grpSpPr>
            <a:xfrm>
              <a:off x="5641513" y="24810394"/>
              <a:ext cx="9338348" cy="2845868"/>
              <a:chOff x="-12708775" y="17133862"/>
              <a:chExt cx="10730043" cy="3257717"/>
            </a:xfrm>
          </p:grpSpPr>
          <p:pic>
            <p:nvPicPr>
              <p:cNvPr id="70" name="Grafik 69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685382" y="17133862"/>
                <a:ext cx="10706650" cy="3257717"/>
              </a:xfrm>
              <a:prstGeom prst="rect">
                <a:avLst/>
              </a:prstGeom>
            </p:spPr>
          </p:pic>
          <p:sp>
            <p:nvSpPr>
              <p:cNvPr id="74" name="Rechteck 73"/>
              <p:cNvSpPr/>
              <p:nvPr/>
            </p:nvSpPr>
            <p:spPr>
              <a:xfrm>
                <a:off x="-12708775" y="17170617"/>
                <a:ext cx="442449" cy="4137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200"/>
              </a:p>
            </p:txBody>
          </p:sp>
          <p:sp>
            <p:nvSpPr>
              <p:cNvPr id="75" name="Rechteck 74"/>
              <p:cNvSpPr/>
              <p:nvPr/>
            </p:nvSpPr>
            <p:spPr>
              <a:xfrm>
                <a:off x="-9720912" y="17155113"/>
                <a:ext cx="442449" cy="4137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200"/>
              </a:p>
            </p:txBody>
          </p:sp>
        </p:grpSp>
        <p:grpSp>
          <p:nvGrpSpPr>
            <p:cNvPr id="78" name="Gruppieren 77"/>
            <p:cNvGrpSpPr/>
            <p:nvPr/>
          </p:nvGrpSpPr>
          <p:grpSpPr>
            <a:xfrm>
              <a:off x="5784837" y="28438156"/>
              <a:ext cx="9304314" cy="3393755"/>
              <a:chOff x="-15987912" y="29578109"/>
              <a:chExt cx="10617746" cy="4102311"/>
            </a:xfrm>
          </p:grpSpPr>
          <p:pic>
            <p:nvPicPr>
              <p:cNvPr id="72" name="Grafik 71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5987912" y="29578109"/>
                <a:ext cx="10617746" cy="4102311"/>
              </a:xfrm>
              <a:prstGeom prst="rect">
                <a:avLst/>
              </a:prstGeom>
            </p:spPr>
          </p:pic>
          <p:sp>
            <p:nvSpPr>
              <p:cNvPr id="77" name="Rechteck 76"/>
              <p:cNvSpPr/>
              <p:nvPr/>
            </p:nvSpPr>
            <p:spPr>
              <a:xfrm>
                <a:off x="-15987912" y="29578109"/>
                <a:ext cx="442449" cy="4137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200"/>
              </a:p>
            </p:txBody>
          </p:sp>
        </p:grpSp>
        <p:pic>
          <p:nvPicPr>
            <p:cNvPr id="81" name="Grafik 8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5074" y="24588691"/>
              <a:ext cx="3108929" cy="3254100"/>
            </a:xfrm>
            <a:prstGeom prst="rect">
              <a:avLst/>
            </a:prstGeom>
          </p:spPr>
        </p:pic>
        <p:sp>
          <p:nvSpPr>
            <p:cNvPr id="115" name="Textfeld 114"/>
            <p:cNvSpPr txBox="1"/>
            <p:nvPr/>
          </p:nvSpPr>
          <p:spPr>
            <a:xfrm>
              <a:off x="506018" y="24488043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A</a:t>
              </a:r>
            </a:p>
          </p:txBody>
        </p:sp>
        <p:sp>
          <p:nvSpPr>
            <p:cNvPr id="116" name="Textfeld 115"/>
            <p:cNvSpPr txBox="1"/>
            <p:nvPr/>
          </p:nvSpPr>
          <p:spPr>
            <a:xfrm>
              <a:off x="5652746" y="24490122"/>
              <a:ext cx="742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C</a:t>
              </a:r>
            </a:p>
          </p:txBody>
        </p:sp>
        <p:sp>
          <p:nvSpPr>
            <p:cNvPr id="117" name="Textfeld 116"/>
            <p:cNvSpPr txBox="1"/>
            <p:nvPr/>
          </p:nvSpPr>
          <p:spPr>
            <a:xfrm>
              <a:off x="8255360" y="24487316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D</a:t>
              </a:r>
            </a:p>
          </p:txBody>
        </p:sp>
        <p:sp>
          <p:nvSpPr>
            <p:cNvPr id="118" name="Textfeld 117"/>
            <p:cNvSpPr txBox="1"/>
            <p:nvPr/>
          </p:nvSpPr>
          <p:spPr>
            <a:xfrm>
              <a:off x="509242" y="28180094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B</a:t>
              </a:r>
            </a:p>
          </p:txBody>
        </p:sp>
        <p:sp>
          <p:nvSpPr>
            <p:cNvPr id="120" name="Textfeld 119"/>
            <p:cNvSpPr txBox="1"/>
            <p:nvPr/>
          </p:nvSpPr>
          <p:spPr>
            <a:xfrm>
              <a:off x="5746095" y="28174635"/>
              <a:ext cx="742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E</a:t>
              </a:r>
            </a:p>
          </p:txBody>
        </p:sp>
      </p:grpSp>
      <p:sp>
        <p:nvSpPr>
          <p:cNvPr id="66" name="Textfeld 65"/>
          <p:cNvSpPr txBox="1"/>
          <p:nvPr/>
        </p:nvSpPr>
        <p:spPr>
          <a:xfrm>
            <a:off x="464095" y="32973206"/>
            <a:ext cx="17743295" cy="6822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innate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and ILC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in RA</a:t>
            </a:r>
            <a:endParaRPr lang="de-DE" sz="3200" b="1" spc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3327097" y="34179683"/>
            <a:ext cx="374036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9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29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4</a:t>
            </a:r>
            <a:r>
              <a:rPr lang="en-US" sz="3200" dirty="0" smtClean="0"/>
              <a:t> </a:t>
            </a:r>
            <a:r>
              <a:rPr lang="en-US" sz="3200" dirty="0"/>
              <a:t>At baseline, RA was </a:t>
            </a:r>
            <a:r>
              <a:rPr lang="en-US" sz="3200" dirty="0" err="1"/>
              <a:t>characterised</a:t>
            </a:r>
            <a:r>
              <a:rPr lang="en-US" sz="3200" dirty="0"/>
              <a:t> by elevated innate cytokines and altered ILC-associated marker expression compared with healthy controls.</a:t>
            </a:r>
            <a:endParaRPr lang="de-DE" sz="2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943978" y="33803574"/>
            <a:ext cx="12030275" cy="7954182"/>
            <a:chOff x="2547433" y="33364942"/>
            <a:chExt cx="10739362" cy="767176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2846628" y="33435869"/>
              <a:ext cx="10440167" cy="7600841"/>
              <a:chOff x="2411924" y="25918534"/>
              <a:chExt cx="10440167" cy="7600841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6218"/>
              <a:stretch/>
            </p:blipFill>
            <p:spPr>
              <a:xfrm>
                <a:off x="2411924" y="25918534"/>
                <a:ext cx="9894015" cy="3149211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0058" y="29514129"/>
                <a:ext cx="4724169" cy="1803275"/>
              </a:xfrm>
              <a:prstGeom prst="rect">
                <a:avLst/>
              </a:prstGeom>
            </p:spPr>
          </p:pic>
          <p:sp>
            <p:nvSpPr>
              <p:cNvPr id="63" name="Rechteck 62"/>
              <p:cNvSpPr/>
              <p:nvPr/>
            </p:nvSpPr>
            <p:spPr>
              <a:xfrm>
                <a:off x="2471998" y="26011736"/>
                <a:ext cx="411410" cy="3965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200"/>
              </a:p>
            </p:txBody>
          </p:sp>
          <p:grpSp>
            <p:nvGrpSpPr>
              <p:cNvPr id="13" name="Gruppieren 12"/>
              <p:cNvGrpSpPr/>
              <p:nvPr/>
            </p:nvGrpSpPr>
            <p:grpSpPr>
              <a:xfrm>
                <a:off x="7145782" y="29046299"/>
                <a:ext cx="5225646" cy="2301677"/>
                <a:chOff x="-10798689" y="24172080"/>
                <a:chExt cx="5225646" cy="2301677"/>
              </a:xfrm>
            </p:grpSpPr>
            <p:pic>
              <p:nvPicPr>
                <p:cNvPr id="7" name="Grafik 6"/>
                <p:cNvPicPr>
                  <a:picLocks noChangeAspect="1"/>
                </p:cNvPicPr>
                <p:nvPr/>
              </p:nvPicPr>
              <p:blipFill rotWithShape="1"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7147"/>
                <a:stretch/>
              </p:blipFill>
              <p:spPr>
                <a:xfrm>
                  <a:off x="-10798689" y="24204236"/>
                  <a:ext cx="5225646" cy="2269521"/>
                </a:xfrm>
                <a:prstGeom prst="rect">
                  <a:avLst/>
                </a:prstGeom>
              </p:spPr>
            </p:pic>
            <p:sp>
              <p:nvSpPr>
                <p:cNvPr id="93" name="Rechteck 92"/>
                <p:cNvSpPr/>
                <p:nvPr/>
              </p:nvSpPr>
              <p:spPr>
                <a:xfrm>
                  <a:off x="-10516622" y="24172080"/>
                  <a:ext cx="411410" cy="3965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3200"/>
                </a:p>
              </p:txBody>
            </p:sp>
          </p:grpSp>
          <p:sp>
            <p:nvSpPr>
              <p:cNvPr id="94" name="Rechteck 93"/>
              <p:cNvSpPr/>
              <p:nvPr/>
            </p:nvSpPr>
            <p:spPr>
              <a:xfrm>
                <a:off x="7917228" y="25941724"/>
                <a:ext cx="411410" cy="3965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3200"/>
              </a:p>
            </p:txBody>
          </p:sp>
          <p:pic>
            <p:nvPicPr>
              <p:cNvPr id="25" name="Grafik 24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63389" y="29067745"/>
                <a:ext cx="3441359" cy="407345"/>
              </a:xfrm>
              <a:prstGeom prst="rect">
                <a:avLst/>
              </a:prstGeom>
            </p:spPr>
          </p:pic>
          <p:pic>
            <p:nvPicPr>
              <p:cNvPr id="26" name="Grafik 25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48739" y="26767717"/>
                <a:ext cx="1003352" cy="774740"/>
              </a:xfrm>
              <a:prstGeom prst="rect">
                <a:avLst/>
              </a:prstGeom>
            </p:spPr>
          </p:pic>
          <p:pic>
            <p:nvPicPr>
              <p:cNvPr id="34" name="Grafik 33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7703" y="31676543"/>
                <a:ext cx="4656468" cy="1820888"/>
              </a:xfrm>
              <a:prstGeom prst="rect">
                <a:avLst/>
              </a:prstGeom>
            </p:spPr>
          </p:pic>
          <p:pic>
            <p:nvPicPr>
              <p:cNvPr id="35" name="Grafik 34"/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12593" y="31679999"/>
                <a:ext cx="4824025" cy="1839376"/>
              </a:xfrm>
              <a:prstGeom prst="rect">
                <a:avLst/>
              </a:prstGeom>
            </p:spPr>
          </p:pic>
        </p:grpSp>
        <p:sp>
          <p:nvSpPr>
            <p:cNvPr id="121" name="Textfeld 120"/>
            <p:cNvSpPr txBox="1"/>
            <p:nvPr/>
          </p:nvSpPr>
          <p:spPr>
            <a:xfrm>
              <a:off x="2547433" y="33412935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A</a:t>
              </a:r>
            </a:p>
          </p:txBody>
        </p:sp>
        <p:sp>
          <p:nvSpPr>
            <p:cNvPr id="122" name="Textfeld 121"/>
            <p:cNvSpPr txBox="1"/>
            <p:nvPr/>
          </p:nvSpPr>
          <p:spPr>
            <a:xfrm>
              <a:off x="8147690" y="33364942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B</a:t>
              </a: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2547433" y="36474329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C</a:t>
              </a:r>
            </a:p>
          </p:txBody>
        </p:sp>
      </p:grpSp>
      <p:sp>
        <p:nvSpPr>
          <p:cNvPr id="29" name="Rechteck 28"/>
          <p:cNvSpPr/>
          <p:nvPr/>
        </p:nvSpPr>
        <p:spPr>
          <a:xfrm>
            <a:off x="21810862" y="10945523"/>
            <a:ext cx="7896445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9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Experimental </a:t>
            </a:r>
            <a:r>
              <a:rPr lang="de-DE" sz="29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Paediatrics</a:t>
            </a:r>
            <a:r>
              <a:rPr lang="de-DE" sz="29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B236F059-22A4-4BEF-AAA7-8A7E675AF3AA}"/>
              </a:ext>
            </a:extLst>
          </p:cNvPr>
          <p:cNvSpPr txBox="1"/>
          <p:nvPr/>
        </p:nvSpPr>
        <p:spPr>
          <a:xfrm>
            <a:off x="520700" y="22554566"/>
            <a:ext cx="17752032" cy="127213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en-US" sz="2900" i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2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1 </a:t>
            </a:r>
            <a:r>
              <a:rPr lang="en-US" sz="3200" dirty="0"/>
              <a:t>IL-18 was elevated in baricitinib non-responders, increased with treatment duration, and did not discriminate responders from non-responders under TNF inhibitor therapy.</a:t>
            </a:r>
            <a:endParaRPr lang="en-US" sz="2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B3C5DFC7-A313-4198-B88B-2CC0A9553E18}"/>
              </a:ext>
            </a:extLst>
          </p:cNvPr>
          <p:cNvSpPr txBox="1"/>
          <p:nvPr/>
        </p:nvSpPr>
        <p:spPr>
          <a:xfrm>
            <a:off x="567390" y="16617114"/>
            <a:ext cx="17640000" cy="63991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32" tIns="45716" rIns="91432" bIns="45716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IL-18</a:t>
            </a:r>
            <a:r>
              <a:rPr lang="it-IT" sz="3200" dirty="0"/>
              <a:t> </a:t>
            </a:r>
            <a:r>
              <a:rPr lang="it-IT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identifies</a:t>
            </a:r>
            <a:r>
              <a:rPr lang="it-IT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JAK-independent </a:t>
            </a:r>
            <a:r>
              <a:rPr lang="it-IT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escape</a:t>
            </a:r>
            <a:r>
              <a:rPr lang="it-IT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baricitinib non-</a:t>
            </a:r>
            <a:r>
              <a:rPr lang="it-IT" sz="32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</a:t>
            </a:r>
            <a:endParaRPr lang="de-DE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2" name="Gruppieren 131">
            <a:extLst>
              <a:ext uri="{FF2B5EF4-FFF2-40B4-BE49-F238E27FC236}">
                <a16:creationId xmlns:a16="http://schemas.microsoft.com/office/drawing/2014/main" id="{28AF7FA9-BE79-4EEB-8022-CF2FE69569D4}"/>
              </a:ext>
            </a:extLst>
          </p:cNvPr>
          <p:cNvGrpSpPr/>
          <p:nvPr/>
        </p:nvGrpSpPr>
        <p:grpSpPr>
          <a:xfrm>
            <a:off x="569440" y="17541870"/>
            <a:ext cx="17640000" cy="4827213"/>
            <a:chOff x="16204820" y="33851529"/>
            <a:chExt cx="13502487" cy="4094937"/>
          </a:xfrm>
        </p:grpSpPr>
        <p:grpSp>
          <p:nvGrpSpPr>
            <p:cNvPr id="133" name="Gruppieren 132">
              <a:extLst>
                <a:ext uri="{FF2B5EF4-FFF2-40B4-BE49-F238E27FC236}">
                  <a16:creationId xmlns:a16="http://schemas.microsoft.com/office/drawing/2014/main" id="{22A9BC62-BF04-445E-8A0A-1FF00E35FB59}"/>
                </a:ext>
              </a:extLst>
            </p:cNvPr>
            <p:cNvGrpSpPr/>
            <p:nvPr/>
          </p:nvGrpSpPr>
          <p:grpSpPr>
            <a:xfrm>
              <a:off x="16575377" y="33888240"/>
              <a:ext cx="13131930" cy="4058226"/>
              <a:chOff x="-13668646" y="28653360"/>
              <a:chExt cx="13131930" cy="4058226"/>
            </a:xfrm>
          </p:grpSpPr>
          <p:pic>
            <p:nvPicPr>
              <p:cNvPr id="138" name="Grafik 137">
                <a:extLst>
                  <a:ext uri="{FF2B5EF4-FFF2-40B4-BE49-F238E27FC236}">
                    <a16:creationId xmlns:a16="http://schemas.microsoft.com/office/drawing/2014/main" id="{42463B82-C880-4F9C-83E0-BF30A43071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3668646" y="28780405"/>
                <a:ext cx="4280797" cy="3562816"/>
              </a:xfrm>
              <a:prstGeom prst="rect">
                <a:avLst/>
              </a:prstGeom>
            </p:spPr>
          </p:pic>
          <p:pic>
            <p:nvPicPr>
              <p:cNvPr id="139" name="Grafik 138">
                <a:extLst>
                  <a:ext uri="{FF2B5EF4-FFF2-40B4-BE49-F238E27FC236}">
                    <a16:creationId xmlns:a16="http://schemas.microsoft.com/office/drawing/2014/main" id="{E86ED376-F887-4AAA-B015-E9FFFE204C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740810" y="28653360"/>
                <a:ext cx="3204094" cy="3948756"/>
              </a:xfrm>
              <a:prstGeom prst="rect">
                <a:avLst/>
              </a:prstGeom>
            </p:spPr>
          </p:pic>
          <p:grpSp>
            <p:nvGrpSpPr>
              <p:cNvPr id="140" name="Gruppieren 139">
                <a:extLst>
                  <a:ext uri="{FF2B5EF4-FFF2-40B4-BE49-F238E27FC236}">
                    <a16:creationId xmlns:a16="http://schemas.microsoft.com/office/drawing/2014/main" id="{548E95AC-45D7-4879-BECA-E6E3735ECFB1}"/>
                  </a:ext>
                </a:extLst>
              </p:cNvPr>
              <p:cNvGrpSpPr/>
              <p:nvPr/>
            </p:nvGrpSpPr>
            <p:grpSpPr>
              <a:xfrm>
                <a:off x="-9142069" y="28770516"/>
                <a:ext cx="2450935" cy="3547222"/>
                <a:chOff x="-9142069" y="28770516"/>
                <a:chExt cx="2450935" cy="3547222"/>
              </a:xfrm>
            </p:grpSpPr>
            <p:pic>
              <p:nvPicPr>
                <p:cNvPr id="145" name="Grafik 144">
                  <a:extLst>
                    <a:ext uri="{FF2B5EF4-FFF2-40B4-BE49-F238E27FC236}">
                      <a16:creationId xmlns:a16="http://schemas.microsoft.com/office/drawing/2014/main" id="{B7DAED2D-98CB-4C38-B591-8C4A5714CB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9142069" y="28770516"/>
                  <a:ext cx="2450935" cy="3547222"/>
                </a:xfrm>
                <a:prstGeom prst="rect">
                  <a:avLst/>
                </a:prstGeom>
              </p:spPr>
            </p:pic>
            <p:sp>
              <p:nvSpPr>
                <p:cNvPr id="146" name="Rechteck 145">
                  <a:extLst>
                    <a:ext uri="{FF2B5EF4-FFF2-40B4-BE49-F238E27FC236}">
                      <a16:creationId xmlns:a16="http://schemas.microsoft.com/office/drawing/2014/main" id="{4D00EDBE-9B4A-4FC3-ADCD-AD6B53564A2C}"/>
                    </a:ext>
                  </a:extLst>
                </p:cNvPr>
                <p:cNvSpPr/>
                <p:nvPr/>
              </p:nvSpPr>
              <p:spPr>
                <a:xfrm>
                  <a:off x="-6878344" y="30302200"/>
                  <a:ext cx="187210" cy="977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41" name="Gruppieren 140">
                <a:extLst>
                  <a:ext uri="{FF2B5EF4-FFF2-40B4-BE49-F238E27FC236}">
                    <a16:creationId xmlns:a16="http://schemas.microsoft.com/office/drawing/2014/main" id="{BB28A56F-2BA0-4902-A2E0-1ADB0FC18697}"/>
                  </a:ext>
                </a:extLst>
              </p:cNvPr>
              <p:cNvGrpSpPr/>
              <p:nvPr/>
            </p:nvGrpSpPr>
            <p:grpSpPr>
              <a:xfrm>
                <a:off x="-6270724" y="28762830"/>
                <a:ext cx="2182011" cy="3948756"/>
                <a:chOff x="-6152374" y="28770516"/>
                <a:chExt cx="2182011" cy="3948756"/>
              </a:xfrm>
            </p:grpSpPr>
            <p:pic>
              <p:nvPicPr>
                <p:cNvPr id="142" name="Grafik 141">
                  <a:extLst>
                    <a:ext uri="{FF2B5EF4-FFF2-40B4-BE49-F238E27FC236}">
                      <a16:creationId xmlns:a16="http://schemas.microsoft.com/office/drawing/2014/main" id="{4A0FF873-91E0-4CE6-B516-B86195520E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127362" y="28770516"/>
                  <a:ext cx="2156999" cy="3948756"/>
                </a:xfrm>
                <a:prstGeom prst="rect">
                  <a:avLst/>
                </a:prstGeom>
              </p:spPr>
            </p:pic>
            <p:sp>
              <p:nvSpPr>
                <p:cNvPr id="143" name="Rechteck 142">
                  <a:extLst>
                    <a:ext uri="{FF2B5EF4-FFF2-40B4-BE49-F238E27FC236}">
                      <a16:creationId xmlns:a16="http://schemas.microsoft.com/office/drawing/2014/main" id="{6DA03C28-98E1-43B7-B1F4-1F1DF1FE6D04}"/>
                    </a:ext>
                  </a:extLst>
                </p:cNvPr>
                <p:cNvSpPr/>
                <p:nvPr/>
              </p:nvSpPr>
              <p:spPr>
                <a:xfrm>
                  <a:off x="-6152374" y="28892500"/>
                  <a:ext cx="246874" cy="3175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4" name="Rechteck 143">
                  <a:extLst>
                    <a:ext uri="{FF2B5EF4-FFF2-40B4-BE49-F238E27FC236}">
                      <a16:creationId xmlns:a16="http://schemas.microsoft.com/office/drawing/2014/main" id="{C1C2498D-11EE-42B6-9AA3-17D47825D3E0}"/>
                    </a:ext>
                  </a:extLst>
                </p:cNvPr>
                <p:cNvSpPr/>
                <p:nvPr/>
              </p:nvSpPr>
              <p:spPr>
                <a:xfrm>
                  <a:off x="-6145065" y="31831910"/>
                  <a:ext cx="416180" cy="4858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134" name="Textfeld 133">
              <a:extLst>
                <a:ext uri="{FF2B5EF4-FFF2-40B4-BE49-F238E27FC236}">
                  <a16:creationId xmlns:a16="http://schemas.microsoft.com/office/drawing/2014/main" id="{E62E46A3-FC36-49F3-8D50-677C705D7FF1}"/>
                </a:ext>
              </a:extLst>
            </p:cNvPr>
            <p:cNvSpPr txBox="1"/>
            <p:nvPr/>
          </p:nvSpPr>
          <p:spPr>
            <a:xfrm>
              <a:off x="16204820" y="33852229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A</a:t>
              </a:r>
            </a:p>
          </p:txBody>
        </p:sp>
        <p:sp>
          <p:nvSpPr>
            <p:cNvPr id="135" name="Textfeld 134">
              <a:extLst>
                <a:ext uri="{FF2B5EF4-FFF2-40B4-BE49-F238E27FC236}">
                  <a16:creationId xmlns:a16="http://schemas.microsoft.com/office/drawing/2014/main" id="{ACFC7CBE-6A42-42B3-9D37-53B99B84602F}"/>
                </a:ext>
              </a:extLst>
            </p:cNvPr>
            <p:cNvSpPr txBox="1"/>
            <p:nvPr/>
          </p:nvSpPr>
          <p:spPr>
            <a:xfrm>
              <a:off x="20903780" y="33855601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B</a:t>
              </a: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3FFA29FE-DAE7-460A-95DF-6B785B7CE80C}"/>
                </a:ext>
              </a:extLst>
            </p:cNvPr>
            <p:cNvSpPr txBox="1"/>
            <p:nvPr/>
          </p:nvSpPr>
          <p:spPr>
            <a:xfrm>
              <a:off x="23927690" y="33851529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C</a:t>
              </a:r>
            </a:p>
          </p:txBody>
        </p:sp>
        <p:sp>
          <p:nvSpPr>
            <p:cNvPr id="137" name="Textfeld 136">
              <a:extLst>
                <a:ext uri="{FF2B5EF4-FFF2-40B4-BE49-F238E27FC236}">
                  <a16:creationId xmlns:a16="http://schemas.microsoft.com/office/drawing/2014/main" id="{DBA015B7-7A70-4610-8300-210A829B1861}"/>
                </a:ext>
              </a:extLst>
            </p:cNvPr>
            <p:cNvSpPr txBox="1"/>
            <p:nvPr/>
          </p:nvSpPr>
          <p:spPr>
            <a:xfrm>
              <a:off x="26275943" y="33851529"/>
              <a:ext cx="5733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/>
                <a:t>D</a:t>
              </a:r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076" y="1662865"/>
            <a:ext cx="10091231" cy="2354621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18818798" y="31596983"/>
            <a:ext cx="10961997" cy="9204767"/>
            <a:chOff x="546107" y="34852282"/>
            <a:chExt cx="17726625" cy="9204767"/>
          </a:xfrm>
        </p:grpSpPr>
        <p:sp>
          <p:nvSpPr>
            <p:cNvPr id="83" name="Textfeld 82"/>
            <p:cNvSpPr txBox="1"/>
            <p:nvPr/>
          </p:nvSpPr>
          <p:spPr>
            <a:xfrm>
              <a:off x="570582" y="34852282"/>
              <a:ext cx="17702150" cy="3041850"/>
            </a:xfrm>
            <a:prstGeom prst="rect">
              <a:avLst/>
            </a:prstGeom>
            <a:noFill/>
          </p:spPr>
          <p:txBody>
            <a:bodyPr wrap="square" lIns="91432" tIns="45716" rIns="91432" bIns="45716" rtlCol="0">
              <a:spAutoFit/>
            </a:bodyPr>
            <a:lstStyle/>
            <a:p>
              <a:pPr>
                <a:lnSpc>
                  <a:spcPts val="4600"/>
                </a:lnSpc>
              </a:pPr>
              <a:r>
                <a:rPr lang="de-DE" sz="3200" b="1" spc="600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Conclusion</a:t>
              </a:r>
              <a:endPara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just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A mechanistically pre-specified JAK-dependent vs JAK-independent framework identified a JAK-independent escape signature during </a:t>
              </a:r>
              <a:r>
                <a:rPr lang="en-GB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baricitinib</a:t>
              </a:r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 therapy. </a:t>
              </a:r>
            </a:p>
            <a:p>
              <a:pPr marL="457200" indent="-457200" algn="just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This signature is characterised by rising IL-18 and persistent TNF</a:t>
              </a:r>
              <a:r>
                <a:rPr lang="el-GR" sz="2800" dirty="0">
                  <a:latin typeface="Arial" panose="020B0604020202020204" pitchFamily="34" charset="0"/>
                  <a:cs typeface="Arial" panose="020B0604020202020204" pitchFamily="34" charset="0"/>
                </a:rPr>
                <a:t>α. </a:t>
              </a:r>
            </a:p>
            <a:p>
              <a:pPr marL="457200" indent="-457200" algn="just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Monitoring IL-18 may support earlier pathway-adaptive treatment strategies</a:t>
              </a:r>
              <a:r>
                <a:rPr lang="en-GB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GB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569440" y="35404330"/>
              <a:ext cx="17640000" cy="5865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570582" y="42979831"/>
              <a:ext cx="1763680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9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Arra/Vogel et </a:t>
              </a:r>
              <a:r>
                <a:rPr lang="en-GB" sz="29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al, </a:t>
              </a:r>
              <a:r>
                <a:rPr lang="de-DE" sz="3200" dirty="0" smtClean="0"/>
                <a:t>PD1</a:t>
              </a:r>
              <a:r>
                <a:rPr lang="de-DE" sz="3200" baseline="30000" dirty="0"/>
                <a:t>+</a:t>
              </a:r>
              <a:r>
                <a:rPr lang="de-DE" sz="3200" dirty="0"/>
                <a:t> </a:t>
              </a:r>
              <a:r>
                <a:rPr lang="de-DE" sz="3200" dirty="0" err="1"/>
                <a:t>innate</a:t>
              </a:r>
              <a:r>
                <a:rPr lang="de-DE" sz="3200" dirty="0"/>
                <a:t> lymphoid </a:t>
              </a:r>
              <a:r>
                <a:rPr lang="de-DE" sz="3200" dirty="0" err="1"/>
                <a:t>cells</a:t>
              </a:r>
              <a:r>
                <a:rPr lang="de-DE" sz="3200" dirty="0"/>
                <a:t> 3 </a:t>
              </a:r>
              <a:r>
                <a:rPr lang="de-DE" sz="3200" dirty="0" err="1"/>
                <a:t>predict</a:t>
              </a:r>
              <a:r>
                <a:rPr lang="de-DE" sz="3200" dirty="0"/>
                <a:t> JAK-</a:t>
              </a:r>
              <a:r>
                <a:rPr lang="de-DE" sz="3200" dirty="0" err="1"/>
                <a:t>dependent</a:t>
              </a:r>
              <a:r>
                <a:rPr lang="de-DE" sz="3200" dirty="0"/>
                <a:t> </a:t>
              </a:r>
              <a:r>
                <a:rPr lang="de-DE" sz="3200" dirty="0" err="1"/>
                <a:t>inflammation</a:t>
              </a:r>
              <a:r>
                <a:rPr lang="de-DE" sz="3200" dirty="0"/>
                <a:t> in rheumatoid </a:t>
              </a:r>
              <a:r>
                <a:rPr lang="de-DE" sz="3200" dirty="0" err="1"/>
                <a:t>arthritis</a:t>
              </a:r>
              <a:r>
                <a:rPr lang="de-DE" sz="3200" dirty="0"/>
                <a:t>. J Autoimmun. </a:t>
              </a:r>
              <a:r>
                <a:rPr lang="de-DE" sz="3200" dirty="0" smtClean="0"/>
                <a:t>2025;154:103424</a:t>
              </a:r>
              <a:r>
                <a:rPr lang="de-DE" sz="3200" dirty="0"/>
                <a:t>. </a:t>
              </a:r>
              <a:r>
                <a:rPr lang="de-DE" sz="3200" dirty="0" err="1"/>
                <a:t>doi</a:t>
              </a:r>
              <a:r>
                <a:rPr lang="de-DE" sz="3200" dirty="0"/>
                <a:t>: 10.1016/j.jaut.2025.103424. </a:t>
              </a:r>
              <a:r>
                <a:rPr lang="de-DE" sz="3200" dirty="0" smtClean="0"/>
                <a:t>PMID</a:t>
              </a:r>
              <a:r>
                <a:rPr lang="de-DE" sz="3200" dirty="0"/>
                <a:t>: 40300483.</a:t>
              </a:r>
              <a:endParaRPr lang="de-DE" sz="29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feld 128">
              <a:extLst>
                <a:ext uri="{FF2B5EF4-FFF2-40B4-BE49-F238E27FC236}">
                  <a16:creationId xmlns:a16="http://schemas.microsoft.com/office/drawing/2014/main" id="{7F59FA2E-CC3D-4B78-8FE0-F78AA91E9490}"/>
                </a:ext>
              </a:extLst>
            </p:cNvPr>
            <p:cNvSpPr txBox="1"/>
            <p:nvPr/>
          </p:nvSpPr>
          <p:spPr>
            <a:xfrm>
              <a:off x="546107" y="40209498"/>
              <a:ext cx="17694904" cy="24519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91432" tIns="45716" rIns="91432" bIns="45716" rtlCol="0">
              <a:spAutoFit/>
            </a:bodyPr>
            <a:lstStyle/>
            <a:p>
              <a:pPr algn="just">
                <a:lnSpc>
                  <a:spcPts val="4600"/>
                </a:lnSpc>
              </a:pPr>
              <a:r>
                <a:rPr lang="de-DE" sz="3200" b="1" spc="600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Mechanistic</a:t>
              </a:r>
              <a:r>
                <a:rPr lang="de-DE" sz="3200" b="1" spc="60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3200" b="1" spc="600" dirty="0" err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interpretation</a:t>
              </a:r>
              <a:endParaRPr lang="en-US" sz="29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>
                <a:lnSpc>
                  <a:spcPts val="4600"/>
                </a:lnSpc>
              </a:pPr>
              <a:r>
                <a:rPr lang="de-DE" sz="3200" dirty="0"/>
                <a:t>Baricitinib </a:t>
              </a:r>
              <a:r>
                <a:rPr lang="de-DE" sz="3200" dirty="0" err="1"/>
                <a:t>suppresses</a:t>
              </a:r>
              <a:r>
                <a:rPr lang="de-DE" sz="3200" dirty="0"/>
                <a:t> JAK-</a:t>
              </a:r>
              <a:r>
                <a:rPr lang="de-DE" sz="3200" dirty="0" err="1"/>
                <a:t>dependent</a:t>
              </a:r>
              <a:r>
                <a:rPr lang="de-DE" sz="3200" dirty="0"/>
                <a:t> </a:t>
              </a:r>
              <a:r>
                <a:rPr lang="de-DE" sz="3200" dirty="0" err="1"/>
                <a:t>inflammatory</a:t>
              </a:r>
              <a:r>
                <a:rPr lang="de-DE" sz="3200" dirty="0"/>
                <a:t> </a:t>
              </a:r>
              <a:r>
                <a:rPr lang="de-DE" sz="3200" dirty="0" err="1"/>
                <a:t>circuits</a:t>
              </a:r>
              <a:r>
                <a:rPr lang="de-DE" sz="3200" dirty="0"/>
                <a:t>, </a:t>
              </a:r>
              <a:r>
                <a:rPr lang="de-DE" sz="3200" dirty="0" err="1"/>
                <a:t>whereas</a:t>
              </a:r>
              <a:r>
                <a:rPr lang="de-DE" sz="3200" dirty="0"/>
                <a:t> IL-18 </a:t>
              </a:r>
              <a:r>
                <a:rPr lang="de-DE" sz="3200" dirty="0" err="1"/>
                <a:t>signalling</a:t>
              </a:r>
              <a:r>
                <a:rPr lang="de-DE" sz="3200" dirty="0"/>
                <a:t> </a:t>
              </a:r>
              <a:r>
                <a:rPr lang="de-DE" sz="3200" dirty="0" err="1"/>
                <a:t>bypasses</a:t>
              </a:r>
              <a:r>
                <a:rPr lang="de-DE" sz="3200" dirty="0"/>
                <a:t> JAK/STAT and </a:t>
              </a:r>
              <a:r>
                <a:rPr lang="de-DE" sz="3200" dirty="0" err="1"/>
                <a:t>may</a:t>
              </a:r>
              <a:r>
                <a:rPr lang="de-DE" sz="3200" dirty="0"/>
                <a:t> </a:t>
              </a:r>
              <a:r>
                <a:rPr lang="de-DE" sz="3200" dirty="0" err="1"/>
                <a:t>sustain</a:t>
              </a:r>
              <a:r>
                <a:rPr lang="de-DE" sz="3200" dirty="0"/>
                <a:t> </a:t>
              </a:r>
              <a:r>
                <a:rPr lang="de-DE" sz="3200" dirty="0" err="1"/>
                <a:t>inflammation</a:t>
              </a:r>
              <a:r>
                <a:rPr lang="de-DE" sz="3200" dirty="0"/>
                <a:t> in non-</a:t>
              </a:r>
              <a:r>
                <a:rPr lang="de-DE" sz="3200" dirty="0" err="1"/>
                <a:t>responders</a:t>
              </a:r>
              <a:r>
                <a:rPr lang="de-DE" sz="3200" dirty="0"/>
                <a:t>.</a:t>
              </a:r>
              <a:endParaRPr lang="de-DE" sz="3200" b="1" spc="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echteck 83"/>
            <p:cNvSpPr/>
            <p:nvPr/>
          </p:nvSpPr>
          <p:spPr>
            <a:xfrm>
              <a:off x="546107" y="40744455"/>
              <a:ext cx="17640000" cy="5865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23953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Benutzerdefiniert</PresentationFormat>
  <Paragraphs>42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Janine Blankenburg</dc:creator>
  <cp:lastModifiedBy>Vogel, Katrin</cp:lastModifiedBy>
  <cp:revision>123</cp:revision>
  <cp:lastPrinted>2026-04-01T12:28:48Z</cp:lastPrinted>
  <dcterms:created xsi:type="dcterms:W3CDTF">2012-12-18T10:45:52Z</dcterms:created>
  <dcterms:modified xsi:type="dcterms:W3CDTF">2026-04-01T12:29:37Z</dcterms:modified>
</cp:coreProperties>
</file>